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71" r:id="rId7"/>
    <p:sldId id="273" r:id="rId8"/>
    <p:sldId id="272" r:id="rId9"/>
    <p:sldId id="261" r:id="rId10"/>
    <p:sldId id="274" r:id="rId11"/>
    <p:sldId id="275" r:id="rId12"/>
    <p:sldId id="276" r:id="rId13"/>
    <p:sldId id="27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0323B-CB32-427B-A005-BE6F117F191C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EF597-193C-4E0C-AB1F-95E70A8E072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イメージプレースホルダ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字列プレースホルダ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ja-JP" altLang="en-US"/>
          </a:p>
          <a:p>
            <a:r>
              <a:rPr lang="ja-JP" altLang="en-US"/>
              <a:t>よろしくお願いいたします</a:t>
            </a:r>
            <a:endParaRPr lang="ja-JP" altLang="en-US"/>
          </a:p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  <a:p>
            <a:endParaRPr kumimoji="1" lang="ja-JP" altLang="en-US" dirty="0"/>
          </a:p>
          <a:p>
            <a:r>
              <a:rPr kumimoji="1" lang="ja-JP" altLang="en-US" dirty="0"/>
              <a:t>画面見ながら紹介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7EF597-193C-4E0C-AB1F-95E70A8E072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イメージプレースホルダ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字列プレースホルダ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スライドイメージプレースホルダ 1"/>
          <p:cNvSpPr/>
          <p:nvPr>
            <p:ph type="sldImg" idx="2"/>
          </p:nvPr>
        </p:nvSpPr>
        <p:spPr/>
      </p:sp>
      <p:sp>
        <p:nvSpPr>
          <p:cNvPr id="3" name="文字列プレースホルダ 2"/>
          <p:cNvSpPr/>
          <p:nvPr>
            <p:ph type="body" idx="3"/>
          </p:nvPr>
        </p:nvSpPr>
        <p:spPr/>
        <p:txBody>
          <a:bodyPr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70121" y="1269506"/>
            <a:ext cx="8574052" cy="1646302"/>
          </a:xfrm>
        </p:spPr>
        <p:txBody>
          <a:bodyPr/>
          <a:lstStyle/>
          <a:p>
            <a:pPr algn="l"/>
            <a:r>
              <a:rPr lang="en-US" altLang="ja-JP" sz="3600" b="1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『</a:t>
            </a:r>
            <a:r>
              <a:rPr lang="ja-JP" altLang="en-US" sz="3600" b="1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在宅ケアにおけるリハビリテーションと訪問マッサージ連携の取り組み</a:t>
            </a:r>
            <a:r>
              <a:rPr lang="en-US" altLang="ja-JP" sz="3600" b="1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』</a:t>
            </a:r>
            <a:br>
              <a:rPr lang="ja-JP" altLang="en-US" sz="3600" b="1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</a:br>
            <a:endParaRPr kumimoji="1" lang="ja-JP" alt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2096228" y="3033502"/>
            <a:ext cx="7766936" cy="1519273"/>
          </a:xfrm>
        </p:spPr>
        <p:txBody>
          <a:bodyPr>
            <a:normAutofit lnSpcReduction="10000"/>
          </a:bodyPr>
          <a:lstStyle/>
          <a:p>
            <a:pPr algn="ctr"/>
            <a:r>
              <a:rPr lang="ja-JP" altLang="en-US" dirty="0"/>
              <a:t>　　　　　　　　　　</a:t>
            </a:r>
            <a:r>
              <a:rPr lang="en-US" altLang="ja-JP" dirty="0"/>
              <a:t>R</a:t>
            </a:r>
            <a:r>
              <a:rPr lang="ja-JP" altLang="en-US" dirty="0"/>
              <a:t>６年</a:t>
            </a:r>
            <a:r>
              <a:rPr lang="en-US" altLang="ja-JP" dirty="0"/>
              <a:t>10</a:t>
            </a:r>
            <a:r>
              <a:rPr lang="ja-JP" altLang="en-US" dirty="0"/>
              <a:t>月</a:t>
            </a:r>
            <a:r>
              <a:rPr lang="en-US" altLang="ja-JP" dirty="0"/>
              <a:t>16</a:t>
            </a:r>
            <a:r>
              <a:rPr lang="ja-JP" altLang="en-US" dirty="0"/>
              <a:t>日</a:t>
            </a:r>
            <a:endParaRPr lang="en-US" altLang="ja-JP" dirty="0"/>
          </a:p>
          <a:p>
            <a:pPr algn="ctr"/>
            <a:r>
              <a:rPr lang="ja-JP" altLang="en-US" dirty="0"/>
              <a:t>　　　　　　　　　　　　　　　　株式会社わかばケアセンター　</a:t>
            </a:r>
            <a:endParaRPr lang="en-US" altLang="ja-JP" dirty="0"/>
          </a:p>
          <a:p>
            <a:pPr algn="ctr"/>
            <a:r>
              <a:rPr lang="ja-JP" altLang="en-US" dirty="0"/>
              <a:t>　　　　　　　　　　　　　　　訪問マッサージ事業部所長　</a:t>
            </a:r>
            <a:endParaRPr lang="en-US" altLang="ja-JP" dirty="0"/>
          </a:p>
          <a:p>
            <a:pPr algn="ctr"/>
            <a:r>
              <a:rPr lang="ja-JP" altLang="en-US" dirty="0"/>
              <a:t>　　　　　　　呉本公秀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29188" y="4381041"/>
            <a:ext cx="1126570" cy="1076601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3600" b="1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連携協力による想定されるメリット</a:t>
            </a:r>
            <a:br>
              <a:rPr lang="ja-JP" altLang="en-US" sz="36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</a:br>
            <a:br>
              <a:rPr lang="ja-JP" altLang="en-US" sz="3600" b="1" kern="100" dirty="0"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</a:rPr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081367"/>
          </a:xfrm>
        </p:spPr>
        <p:txBody>
          <a:bodyPr>
            <a:norm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・サービス効果向上</a:t>
            </a:r>
            <a:endParaRPr lang="en-US" altLang="ja-JP" sz="1800" kern="100" dirty="0">
              <a:effectLst/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kern="1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リラクゼーション、マッサージ時間削減によるリハビリ</a:t>
            </a:r>
            <a:r>
              <a:rPr lang="en-US" altLang="ja-JP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(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運動療法）時間確保</a:t>
            </a: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・利用者情報量の増、提案力向上</a:t>
            </a: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・将来的にはセラピスト勉強会、交流会により現場における施術・介護技術、知</a:t>
            </a:r>
            <a:r>
              <a:rPr lang="en-US" altLang="ja-JP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 </a:t>
            </a:r>
            <a:endParaRPr lang="en-US" altLang="ja-JP" sz="1800" kern="100" dirty="0">
              <a:effectLst/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   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識、情報力の向上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機会</a:t>
            </a: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0587" y="1258388"/>
            <a:ext cx="8596668" cy="1826581"/>
          </a:xfrm>
        </p:spPr>
        <p:txBody>
          <a:bodyPr/>
          <a:lstStyle/>
          <a:p>
            <a:r>
              <a:rPr kumimoji="1" lang="ja-JP" altLang="en-US" dirty="0"/>
              <a:t>ご清聴ありがとうございました！！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23429" y="3429000"/>
            <a:ext cx="1838303" cy="175676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36780" y="621034"/>
            <a:ext cx="10762658" cy="575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◆演者略歴</a:t>
            </a:r>
            <a:endParaRPr kumimoji="1" lang="en-US" altLang="ja-JP" sz="2000" b="1" dirty="0"/>
          </a:p>
          <a:p>
            <a:endParaRPr kumimoji="1" lang="en-US" altLang="ja-JP" sz="2000" b="1" dirty="0"/>
          </a:p>
          <a:p>
            <a:r>
              <a:rPr kumimoji="1" lang="ja-JP" altLang="en-US" dirty="0"/>
              <a:t>・足立区出身　一児の父</a:t>
            </a:r>
            <a:endParaRPr kumimoji="1" lang="en-US" altLang="ja-JP" dirty="0"/>
          </a:p>
          <a:p>
            <a:r>
              <a:rPr kumimoji="1" lang="ja-JP" altLang="en-US" dirty="0"/>
              <a:t>・介護支援専門員　柔道整復師</a:t>
            </a:r>
            <a:endParaRPr kumimoji="1" lang="en-US" altLang="ja-JP" dirty="0"/>
          </a:p>
          <a:p>
            <a:r>
              <a:rPr kumimoji="1" lang="ja-JP" altLang="en-US" dirty="0"/>
              <a:t>・整形外科クリニックリハビリ室、整骨院院長、リハビリ特化型デイサービス機能訓練士</a:t>
            </a:r>
            <a:endParaRPr kumimoji="1" lang="en-US" altLang="ja-JP" dirty="0"/>
          </a:p>
          <a:p>
            <a:endParaRPr kumimoji="1" lang="en-US" altLang="ja-JP" sz="2000" b="1" dirty="0"/>
          </a:p>
          <a:p>
            <a:r>
              <a:rPr kumimoji="1" lang="ja-JP" altLang="en-US" sz="2000" b="1" dirty="0"/>
              <a:t>◆運動器理学療法の知見を得るため行った過去の活動</a:t>
            </a:r>
            <a:endParaRPr kumimoji="1" lang="en-US" altLang="ja-JP" sz="2000" b="1" dirty="0"/>
          </a:p>
          <a:p>
            <a:endParaRPr kumimoji="1" lang="en-US" altLang="ja-JP" dirty="0"/>
          </a:p>
          <a:p>
            <a:r>
              <a:rPr kumimoji="1" lang="ja-JP" altLang="en-US" dirty="0"/>
              <a:t>・マニュアルセラピー（ドイツ徒手医学）、文教学院大学「理学療法士ブラッシュアップコース」</a:t>
            </a:r>
            <a:endParaRPr kumimoji="1" lang="ja-JP" altLang="en-US" dirty="0"/>
          </a:p>
          <a:p>
            <a:r>
              <a:rPr kumimoji="1" lang="ja-JP" altLang="en-US" dirty="0"/>
              <a:t>　など理学療法関連セミナー多数受講</a:t>
            </a:r>
            <a:endParaRPr kumimoji="1" lang="en-US" altLang="ja-JP" dirty="0"/>
          </a:p>
          <a:p>
            <a:r>
              <a:rPr kumimoji="1" lang="ja-JP" altLang="en-US" dirty="0"/>
              <a:t>・日本認知行動療法学会入会</a:t>
            </a:r>
            <a:endParaRPr kumimoji="1" lang="en-US" altLang="ja-JP" dirty="0"/>
          </a:p>
          <a:p>
            <a:r>
              <a:rPr kumimoji="1" lang="ja-JP" altLang="en-US" dirty="0"/>
              <a:t>・</a:t>
            </a:r>
            <a:r>
              <a:rPr kumimoji="1" lang="en-US" altLang="ja-JP" dirty="0"/>
              <a:t>NSCA</a:t>
            </a:r>
            <a:r>
              <a:rPr kumimoji="1" lang="ja-JP" altLang="en-US" dirty="0"/>
              <a:t>パーソナルトレーナー　資格取得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b="1" dirty="0"/>
              <a:t>経験から理学療法における運動療法の効果</a:t>
            </a:r>
            <a:r>
              <a:rPr kumimoji="1" lang="ja-JP" altLang="en-US" sz="2400" b="1" dirty="0"/>
              <a:t>の大きさ実感するに至る</a:t>
            </a:r>
            <a:endParaRPr kumimoji="1" lang="en-US" altLang="ja-JP" sz="2400" b="1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2" name="矢印: 下 1"/>
          <p:cNvSpPr/>
          <p:nvPr/>
        </p:nvSpPr>
        <p:spPr>
          <a:xfrm>
            <a:off x="4689695" y="4336610"/>
            <a:ext cx="814812" cy="58847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68029" y="864930"/>
            <a:ext cx="9780270" cy="4584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+mn-ea"/>
                <a:cs typeface="+mn-ea"/>
              </a:rPr>
              <a:t>◆現在</a:t>
            </a:r>
            <a:endParaRPr kumimoji="1" lang="en-US" altLang="ja-JP" sz="2400" dirty="0">
              <a:latin typeface="+mn-ea"/>
              <a:cs typeface="+mn-ea"/>
            </a:endParaRPr>
          </a:p>
          <a:p>
            <a:r>
              <a:rPr kumimoji="1" lang="ja-JP" altLang="en-US" dirty="0">
                <a:latin typeface="+mn-ea"/>
                <a:cs typeface="+mn-ea"/>
              </a:rPr>
              <a:t>昨年</a:t>
            </a:r>
            <a:r>
              <a:rPr kumimoji="1" lang="en-US" altLang="ja-JP" dirty="0">
                <a:latin typeface="+mn-ea"/>
                <a:cs typeface="+mn-ea"/>
              </a:rPr>
              <a:t>6</a:t>
            </a:r>
            <a:r>
              <a:rPr kumimoji="1" lang="ja-JP" altLang="en-US" dirty="0">
                <a:latin typeface="+mn-ea"/>
                <a:cs typeface="+mn-ea"/>
              </a:rPr>
              <a:t>月に弊社初となる介護保険以外の医療サービスである、</a:t>
            </a:r>
            <a:endParaRPr kumimoji="1" lang="en-US" altLang="ja-JP" dirty="0">
              <a:latin typeface="+mn-ea"/>
              <a:cs typeface="+mn-ea"/>
            </a:endParaRPr>
          </a:p>
          <a:p>
            <a:r>
              <a:rPr kumimoji="1" lang="ja-JP" altLang="en-US" dirty="0">
                <a:latin typeface="+mn-ea"/>
                <a:cs typeface="+mn-ea"/>
              </a:rPr>
              <a:t>「わかばケアセンター訪問マッサージ」事業部を立ち上げました。</a:t>
            </a:r>
            <a:endParaRPr kumimoji="1" lang="en-US" altLang="ja-JP" dirty="0">
              <a:latin typeface="+mn-ea"/>
              <a:cs typeface="+mn-ea"/>
            </a:endParaRPr>
          </a:p>
          <a:p>
            <a:r>
              <a:rPr kumimoji="1" lang="ja-JP" altLang="en-US" dirty="0">
                <a:latin typeface="+mn-ea"/>
                <a:cs typeface="+mn-ea"/>
              </a:rPr>
              <a:t>現在も居宅ケアマネージャーを兼務し、訪問マッサージ部門の所長を務めています。</a:t>
            </a:r>
            <a:endParaRPr kumimoji="1" lang="en-US" altLang="ja-JP" dirty="0">
              <a:latin typeface="+mn-ea"/>
              <a:cs typeface="+mn-ea"/>
            </a:endParaRPr>
          </a:p>
          <a:p>
            <a:r>
              <a:rPr kumimoji="1" lang="ja-JP" altLang="en-US" dirty="0">
                <a:latin typeface="+mn-ea"/>
                <a:cs typeface="+mn-ea"/>
              </a:rPr>
              <a:t>セラピストとして</a:t>
            </a:r>
            <a:r>
              <a:rPr kumimoji="1" lang="en-US" altLang="ja-JP" dirty="0">
                <a:latin typeface="+mn-ea"/>
                <a:cs typeface="+mn-ea"/>
              </a:rPr>
              <a:t>20</a:t>
            </a:r>
            <a:r>
              <a:rPr kumimoji="1" lang="ja-JP" altLang="en-US" dirty="0">
                <a:latin typeface="+mn-ea"/>
                <a:cs typeface="+mn-ea"/>
              </a:rPr>
              <a:t>年以上活動した経験と、</a:t>
            </a:r>
            <a:r>
              <a:rPr kumimoji="1" lang="en-US" altLang="ja-JP" dirty="0">
                <a:latin typeface="+mn-ea"/>
                <a:cs typeface="+mn-ea"/>
              </a:rPr>
              <a:t>5</a:t>
            </a:r>
            <a:r>
              <a:rPr kumimoji="1" lang="ja-JP" altLang="en-US" dirty="0">
                <a:latin typeface="+mn-ea"/>
                <a:cs typeface="+mn-ea"/>
              </a:rPr>
              <a:t>年目に至る居宅の</a:t>
            </a:r>
            <a:r>
              <a:rPr kumimoji="1" lang="ja-JP" altLang="en-US" dirty="0">
                <a:latin typeface="+mn-ea"/>
                <a:cs typeface="+mn-ea"/>
              </a:rPr>
              <a:t>現役ケアマネージャー</a:t>
            </a:r>
            <a:endParaRPr kumimoji="1" lang="en-US" altLang="ja-JP" dirty="0">
              <a:latin typeface="+mn-ea"/>
              <a:cs typeface="+mn-ea"/>
            </a:endParaRPr>
          </a:p>
          <a:p>
            <a:r>
              <a:rPr kumimoji="1" lang="ja-JP" altLang="en-US" dirty="0">
                <a:latin typeface="+mn-ea"/>
                <a:cs typeface="+mn-ea"/>
              </a:rPr>
              <a:t>としての目線から、訪問マッサージ事業運営を通じて必要性を感じた</a:t>
            </a:r>
            <a:endParaRPr kumimoji="1" lang="en-US" altLang="ja-JP" dirty="0">
              <a:latin typeface="+mn-ea"/>
              <a:cs typeface="+mn-ea"/>
            </a:endParaRPr>
          </a:p>
          <a:p>
            <a:r>
              <a:rPr kumimoji="1" lang="ja-JP" altLang="en-US" dirty="0">
                <a:latin typeface="+mn-ea"/>
                <a:cs typeface="+mn-ea"/>
              </a:rPr>
              <a:t>新たな取り組みを実施中。</a:t>
            </a:r>
            <a:endParaRPr kumimoji="1" lang="en-US" altLang="ja-JP" dirty="0">
              <a:latin typeface="+mn-ea"/>
              <a:cs typeface="+mn-ea"/>
            </a:endParaRPr>
          </a:p>
          <a:p>
            <a:endParaRPr kumimoji="1" lang="en-US" altLang="ja-JP" dirty="0">
              <a:latin typeface="+mn-ea"/>
              <a:cs typeface="+mn-ea"/>
            </a:endParaRPr>
          </a:p>
          <a:p>
            <a:endParaRPr kumimoji="1" lang="en-US" altLang="ja-JP" dirty="0">
              <a:latin typeface="+mn-ea"/>
              <a:cs typeface="+mn-ea"/>
            </a:endParaRPr>
          </a:p>
          <a:p>
            <a:endParaRPr kumimoji="1" lang="en-US" altLang="ja-JP" sz="4800" dirty="0">
              <a:solidFill>
                <a:srgbClr val="FF0000"/>
              </a:solidFill>
              <a:latin typeface="+mn-ea"/>
              <a:cs typeface="+mn-ea"/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  <a:latin typeface="+mn-ea"/>
                <a:cs typeface="+mn-ea"/>
              </a:rPr>
              <a:t>訪問リハビリ＋訪問マッサージ</a:t>
            </a:r>
            <a:endParaRPr kumimoji="1" lang="en-US" altLang="ja-JP" sz="4800" dirty="0">
              <a:solidFill>
                <a:srgbClr val="FF0000"/>
              </a:solidFill>
              <a:latin typeface="+mn-ea"/>
              <a:cs typeface="+mn-ea"/>
            </a:endParaRPr>
          </a:p>
          <a:p>
            <a:r>
              <a:rPr kumimoji="1" lang="ja-JP" altLang="en-US" sz="2800" dirty="0">
                <a:solidFill>
                  <a:srgbClr val="FF0000"/>
                </a:solidFill>
                <a:latin typeface="+mn-ea"/>
                <a:cs typeface="+mn-ea"/>
              </a:rPr>
              <a:t>連携協力によるより効果的なサービス提供</a:t>
            </a:r>
            <a:endParaRPr kumimoji="1" lang="en-US" altLang="ja-JP" sz="2800" dirty="0">
              <a:solidFill>
                <a:srgbClr val="FF0000"/>
              </a:solidFill>
              <a:latin typeface="+mn-ea"/>
              <a:cs typeface="+mn-ea"/>
            </a:endParaRPr>
          </a:p>
        </p:txBody>
      </p:sp>
      <p:sp>
        <p:nvSpPr>
          <p:cNvPr id="2" name="矢印: 下 1"/>
          <p:cNvSpPr/>
          <p:nvPr/>
        </p:nvSpPr>
        <p:spPr>
          <a:xfrm>
            <a:off x="4372824" y="3134762"/>
            <a:ext cx="814812" cy="58847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3275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ケアマネ</a:t>
            </a:r>
            <a:r>
              <a:rPr lang="ja-JP" altLang="en-US" dirty="0"/>
              <a:t>としての</a:t>
            </a:r>
            <a:r>
              <a:rPr kumimoji="1" lang="ja-JP" altLang="en-US" dirty="0"/>
              <a:t>視点、考えていたこと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1852771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b="1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◆サービスプログラムの観点</a:t>
            </a:r>
            <a:endParaRPr lang="en-US" altLang="ja-JP" b="1" dirty="0"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indent="0">
              <a:buNone/>
            </a:pPr>
            <a:r>
              <a:rPr kumimoji="1" lang="ja-JP" altLang="en-US" sz="18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訪問</a:t>
            </a:r>
            <a:r>
              <a:rPr kumimoji="1" lang="en-US" altLang="ja-JP" sz="18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PT</a:t>
            </a:r>
            <a:r>
              <a:rPr kumimoji="1" lang="ja-JP" altLang="en-US" sz="18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、</a:t>
            </a:r>
            <a:r>
              <a:rPr kumimoji="1" lang="en-US" altLang="ja-JP" sz="18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OT</a:t>
            </a:r>
            <a:r>
              <a:rPr kumimoji="1" lang="ja-JP" altLang="en-US" sz="18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、</a:t>
            </a:r>
            <a:r>
              <a:rPr kumimoji="1" lang="en-US" altLang="ja-JP" sz="18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ST</a:t>
            </a:r>
            <a:r>
              <a:rPr kumimoji="1" lang="ja-JP" altLang="en-US" sz="18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のリハ職がリラクゼーションやマッサージに時間を取られ効果的なサービス介入が行えていないのでは？必要な運動療法に十分な時間をさけていないのでは？</a:t>
            </a:r>
            <a:endParaRPr kumimoji="1" lang="ja-JP" altLang="en-US" sz="1800" dirty="0"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endParaRPr kumimoji="1" lang="ja-JP" altLang="en-US" sz="1800" dirty="0"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◆サービス調整の観点</a:t>
            </a:r>
            <a:endParaRPr lang="en-US" altLang="ja-JP" b="1" dirty="0"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indent="0">
              <a:buNone/>
            </a:pPr>
            <a:r>
              <a:rPr kumimoji="1" lang="ja-JP" altLang="en-US" sz="18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訪問リハビリと訪問マッサージが同時介入しているケースでは、連携が取れておらず、サービス日時やサービス内容の重複などで非効率的なサービスになっていないか？</a:t>
            </a:r>
            <a:endParaRPr kumimoji="1" lang="en-US" altLang="ja-JP" dirty="0"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取り組み例</a:t>
            </a:r>
            <a:br>
              <a:rPr kumimoji="1" lang="en-US" altLang="ja-JP" dirty="0"/>
            </a:br>
            <a:r>
              <a:rPr kumimoji="1" lang="ja-JP" altLang="en-US" sz="2200" dirty="0">
                <a:latin typeface="+mj-ea"/>
                <a:ea typeface="+mj-ea"/>
              </a:rPr>
              <a:t>パーキンソン病の患者さんが在宅で訪問リハビリと訪問マッサージを併用して利用した場合</a:t>
            </a:r>
            <a:br>
              <a:rPr kumimoji="1" lang="ja-JP" altLang="en-US" sz="2200" dirty="0">
                <a:latin typeface="+mj-ea"/>
                <a:ea typeface="+mj-ea"/>
              </a:rPr>
            </a:br>
            <a:r>
              <a:rPr kumimoji="1" lang="ja-JP" altLang="en-US" dirty="0">
                <a:latin typeface="+mj-ea"/>
                <a:ea typeface="+mj-ea"/>
              </a:rPr>
              <a:t>　　　</a:t>
            </a:r>
            <a:br>
              <a:rPr kumimoji="1" lang="en-US" altLang="ja-JP" dirty="0">
                <a:latin typeface="+mj-ea"/>
                <a:ea typeface="+mj-ea"/>
              </a:rPr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9927" y="2018923"/>
            <a:ext cx="10105344" cy="4157050"/>
          </a:xfrm>
        </p:spPr>
        <p:txBody>
          <a:bodyPr>
            <a:normAutofit fontScale="32500" lnSpcReduction="20000"/>
          </a:bodyPr>
          <a:lstStyle/>
          <a:p>
            <a:pPr indent="0">
              <a:lnSpc>
                <a:spcPct val="130000"/>
              </a:lnSpc>
              <a:buNone/>
            </a:pPr>
            <a:r>
              <a:rPr lang="ja-JP" altLang="en-US" sz="4900" b="1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◆具体的な問題点例</a:t>
            </a:r>
            <a:endParaRPr lang="en-US" altLang="zh-CN" sz="490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ja-JP" sz="4300" b="0" dirty="0">
                <a:solidFill>
                  <a:schemeClr val="accent1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①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歩行が不安定</a:t>
            </a:r>
            <a:r>
              <a:rPr lang="en-US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  </a:t>
            </a:r>
            <a:r>
              <a:rPr lang="ja-JP" altLang="en-US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</a:t>
            </a:r>
            <a:r>
              <a:rPr lang="en-US" altLang="ja-JP" sz="4300" b="0" dirty="0">
                <a:solidFill>
                  <a:schemeClr val="accent1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②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声が小さくなり、上手く会話できない</a:t>
            </a:r>
            <a:r>
              <a:rPr lang="en-US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 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、嚥下機能が低</a:t>
            </a:r>
            <a:r>
              <a:rPr lang="ja-JP" altLang="en-US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下　</a:t>
            </a:r>
            <a:endParaRPr lang="en-US" altLang="ja-JP" sz="4300" b="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ja-JP" sz="4300" b="0" dirty="0">
                <a:solidFill>
                  <a:srgbClr val="92D050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③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手足の筋肉のこわばりが強くて動かしにくい</a:t>
            </a:r>
            <a:r>
              <a:rPr lang="en-US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 </a:t>
            </a:r>
            <a:r>
              <a:rPr lang="ja-JP" altLang="en-US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</a:t>
            </a:r>
            <a:r>
              <a:rPr lang="en-US" altLang="ja-JP" sz="4300" b="0" dirty="0">
                <a:solidFill>
                  <a:srgbClr val="92D050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④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背中が丸まり痛みが出て辛い</a:t>
            </a:r>
            <a:endParaRPr lang="zh-CN" altLang="ja-JP" sz="4300" b="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indent="0">
              <a:buNone/>
            </a:pPr>
            <a:r>
              <a:rPr lang="ja-JP" altLang="en-US" sz="430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　　</a:t>
            </a:r>
            <a:r>
              <a:rPr lang="ja-JP" altLang="zh-CN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この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うち、</a:t>
            </a:r>
            <a:r>
              <a:rPr lang="zh-CN" altLang="ja-JP" sz="4300" b="0" dirty="0">
                <a:solidFill>
                  <a:schemeClr val="accent1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①②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に関しては機能的なリハビリ適応の課題</a:t>
            </a:r>
            <a:r>
              <a:rPr lang="ja-JP" altLang="zh-CN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</a:t>
            </a:r>
            <a:r>
              <a:rPr lang="zh-CN" altLang="ja-JP" sz="4300" b="0" dirty="0">
                <a:solidFill>
                  <a:srgbClr val="92D050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③④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は症状、状態的</a:t>
            </a:r>
            <a:r>
              <a:rPr lang="ja-JP" altLang="en-US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で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マッサージ</a:t>
            </a:r>
            <a:r>
              <a:rPr lang="ja-JP" altLang="en-US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で</a:t>
            </a:r>
            <a:r>
              <a:rPr lang="ja-JP" altLang="en-US" sz="430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アプローチ</a:t>
            </a:r>
            <a:r>
              <a:rPr lang="ja-JP" altLang="en-US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可能な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課題</a:t>
            </a:r>
            <a:endParaRPr lang="en-US" altLang="zh-CN" sz="4300" b="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indent="0">
              <a:buNone/>
            </a:pPr>
            <a:endParaRPr lang="zh-CN" altLang="ja-JP" sz="2400" b="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indent="0">
              <a:buNone/>
            </a:pPr>
            <a:r>
              <a:rPr lang="ja-JP" altLang="en-US" sz="24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</a:t>
            </a:r>
            <a:r>
              <a:rPr lang="ja-JP" altLang="en-US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</a:t>
            </a:r>
            <a:r>
              <a:rPr lang="ja-JP" altLang="en-US" sz="4900" b="1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◆問題解決に必要な具体的な内容（施術、訓練など、、、）</a:t>
            </a:r>
            <a:endParaRPr lang="en-US" altLang="ja-JP" sz="4900" b="1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ja-JP" sz="4300" b="0" dirty="0">
                <a:solidFill>
                  <a:schemeClr val="accent1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①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歩行が不安定</a:t>
            </a:r>
            <a:r>
              <a:rPr lang="en-US" altLang="zh-CN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 </a:t>
            </a:r>
            <a:endParaRPr lang="en-US" altLang="zh-CN" sz="4300" b="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⇒</a:t>
            </a:r>
            <a:r>
              <a:rPr lang="ja-JP" altLang="zh-CN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マッサージ　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１）</a:t>
            </a:r>
            <a:r>
              <a:rPr lang="ja-JP" altLang="en-US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リラクゼーションで筋の緊張を緩和して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背中</a:t>
            </a:r>
            <a:r>
              <a:rPr lang="ja-JP" altLang="en-US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を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伸</a:t>
            </a:r>
            <a:r>
              <a:rPr lang="ja-JP" altLang="en-US" sz="430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ばしやすくする、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手足の動きをスムーズにさせる　</a:t>
            </a:r>
            <a:r>
              <a:rPr lang="ja-JP" altLang="zh-CN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　　　　　</a:t>
            </a:r>
            <a:endParaRPr lang="en-US" altLang="ja-JP" sz="4300" b="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indent="0">
              <a:lnSpc>
                <a:spcPct val="130000"/>
              </a:lnSpc>
              <a:buNone/>
            </a:pPr>
            <a:r>
              <a:rPr lang="ja-JP" altLang="en-US" sz="430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</a:t>
            </a:r>
            <a:r>
              <a:rPr lang="ja-JP" altLang="en-US" sz="4300" b="0" dirty="0">
                <a:solidFill>
                  <a:srgbClr val="323232"/>
                </a:solidFill>
                <a:highlight>
                  <a:srgbClr val="00FFFF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リハビリ　　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00FFFF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１）姿勢保持の筋力強化　２）バランス感覚、歩き方の訓練　３）歩行に必要な持久力訓練</a:t>
            </a:r>
            <a:endParaRPr lang="zh-CN" altLang="ja-JP" sz="4300" b="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ja-JP" sz="4300" b="0" dirty="0">
                <a:solidFill>
                  <a:schemeClr val="accent1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②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声が小さくなり、上手く会話できない</a:t>
            </a:r>
            <a:r>
              <a:rPr lang="en-US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 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、嚥下機能が低下</a:t>
            </a:r>
            <a:endParaRPr lang="zh-CN" altLang="ja-JP" sz="4300" b="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indent="0">
              <a:lnSpc>
                <a:spcPct val="130000"/>
              </a:lnSpc>
              <a:buNone/>
            </a:pPr>
            <a:r>
              <a:rPr lang="ja-JP" altLang="en-US" sz="430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⇒</a:t>
            </a:r>
            <a:r>
              <a:rPr lang="ja-JP" altLang="zh-CN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マッサージ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１）胸郭</a:t>
            </a:r>
            <a:r>
              <a:rPr lang="ja-JP" altLang="en-US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周囲のリラクゼーションや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可動性</a:t>
            </a:r>
            <a:r>
              <a:rPr lang="ja-JP" altLang="en-US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改善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２）首回りの筋肉のこわばり</a:t>
            </a:r>
            <a:r>
              <a:rPr lang="ja-JP" altLang="zh-CN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緩和</a:t>
            </a:r>
            <a:endParaRPr lang="zh-CN" altLang="ja-JP" sz="4300" b="0" dirty="0">
              <a:solidFill>
                <a:srgbClr val="323232"/>
              </a:solidFill>
              <a:highlight>
                <a:srgbClr val="FFFF00"/>
              </a:highlight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indent="0">
              <a:lnSpc>
                <a:spcPct val="130000"/>
              </a:lnSpc>
              <a:buNone/>
            </a:pPr>
            <a:r>
              <a:rPr lang="ja-JP" altLang="en-US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　</a:t>
            </a:r>
            <a:r>
              <a:rPr lang="ja-JP" altLang="en-US" sz="4300" b="0" dirty="0">
                <a:solidFill>
                  <a:srgbClr val="323232"/>
                </a:solidFill>
                <a:highlight>
                  <a:srgbClr val="00FFFF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リハビリ　　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00FFFF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１）発声練習　</a:t>
            </a:r>
            <a:r>
              <a:rPr lang="en-US" altLang="zh-CN" sz="4300" b="0" dirty="0">
                <a:solidFill>
                  <a:srgbClr val="323232"/>
                </a:solidFill>
                <a:highlight>
                  <a:srgbClr val="00FFFF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       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00FFFF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２）嚥下反射訓練、嚥下訓練</a:t>
            </a:r>
            <a:endParaRPr lang="zh-CN" altLang="en-US" sz="4300" b="0" dirty="0">
              <a:solidFill>
                <a:srgbClr val="323232"/>
              </a:solidFill>
              <a:highlight>
                <a:srgbClr val="00FFFF"/>
              </a:highlight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indent="0">
              <a:buNone/>
            </a:pPr>
            <a:endParaRPr kumimoji="1" lang="en-US" altLang="ja-JP" sz="2200" b="1" dirty="0">
              <a:latin typeface="+mj-ea"/>
              <a:ea typeface="+mj-ea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取り組み例</a:t>
            </a:r>
            <a:br>
              <a:rPr kumimoji="1" lang="en-US" altLang="ja-JP" dirty="0"/>
            </a:br>
            <a:r>
              <a:rPr kumimoji="1" lang="ja-JP" altLang="en-US" sz="2200" dirty="0">
                <a:latin typeface="+mj-ea"/>
                <a:ea typeface="+mj-ea"/>
              </a:rPr>
              <a:t>パーキンソン病の患者さんが在宅で訪問リハビリと訪問マッサージを併用して利用した場合</a:t>
            </a:r>
            <a:br>
              <a:rPr kumimoji="1" lang="ja-JP" altLang="en-US" sz="2200" dirty="0">
                <a:latin typeface="+mj-ea"/>
                <a:ea typeface="+mj-ea"/>
              </a:rPr>
            </a:br>
            <a:r>
              <a:rPr kumimoji="1" lang="ja-JP" altLang="en-US" dirty="0">
                <a:latin typeface="+mj-ea"/>
                <a:ea typeface="+mj-ea"/>
              </a:rPr>
              <a:t>　　　</a:t>
            </a:r>
            <a:br>
              <a:rPr kumimoji="1" lang="en-US" altLang="ja-JP" dirty="0">
                <a:latin typeface="+mj-ea"/>
                <a:ea typeface="+mj-ea"/>
              </a:rPr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3" y="2091351"/>
            <a:ext cx="8819751" cy="41570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sz="2200" b="1" dirty="0">
                <a:latin typeface="+mj-ea"/>
                <a:ea typeface="+mj-ea"/>
              </a:rPr>
              <a:t>◆それぞれの専門性を生かした役割を整理</a:t>
            </a:r>
            <a:endParaRPr kumimoji="1" lang="en-US" altLang="ja-JP" sz="2200" b="1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ja-JP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kumimoji="1" lang="ja-JP" altLang="en-US" dirty="0"/>
              <a:t>リハビリの</a:t>
            </a:r>
            <a:r>
              <a:rPr kumimoji="1" lang="ja-JP" altLang="en-US" dirty="0"/>
              <a:t>役割　　　　　　　　　　　　　　　　　　　　　　　　　　　　　　　　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・</a:t>
            </a:r>
            <a:r>
              <a:rPr kumimoji="1" lang="ja-JP" altLang="en-US" dirty="0"/>
              <a:t>歩行が不安定⇒個々のステージ、症状に合わせて評価した個別の運動療法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・</a:t>
            </a:r>
            <a:r>
              <a:rPr kumimoji="1" lang="ja-JP" altLang="en-US" dirty="0"/>
              <a:t>声が小さくなり、上手く会話できない⇒発生練習・言語練習に関する運動療法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マッサージの役割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・手足の筋、関節のこわばりが強い⇒マッサージ、ストレッチでこわばりを緩和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・背中が丸まり痛みが出て辛い⇒疼痛に関与している筋肉をマッサージし疼痛を緩和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>
                <a:latin typeface="+mj-ea"/>
                <a:ea typeface="+mj-ea"/>
              </a:rPr>
              <a:t>　　　　</a:t>
            </a:r>
            <a:endParaRPr kumimoji="1" lang="ja-JP" alt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ボックス 4"/>
          <p:cNvSpPr txBox="1"/>
          <p:nvPr/>
        </p:nvSpPr>
        <p:spPr>
          <a:xfrm>
            <a:off x="702273" y="676203"/>
            <a:ext cx="11417300" cy="250549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/>
            <a:r>
              <a:rPr lang="zh-CN" sz="28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パーキンソン病で必要な</a:t>
            </a:r>
            <a:r>
              <a:rPr lang="zh-CN" sz="2800" b="0" dirty="0">
                <a:solidFill>
                  <a:srgbClr val="323232"/>
                </a:solidFill>
                <a:highlight>
                  <a:srgbClr val="00FFFF"/>
                </a:highlight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リハビリは</a:t>
            </a:r>
            <a:r>
              <a:rPr lang="ja-JP" altLang="zh-CN" sz="2800" b="0" dirty="0">
                <a:solidFill>
                  <a:srgbClr val="323232"/>
                </a:solidFill>
                <a:highlight>
                  <a:srgbClr val="00FFFF"/>
                </a:highlight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多岐にわたる</a:t>
            </a:r>
            <a:endParaRPr lang="zh-CN" sz="2800" b="0" dirty="0">
              <a:solidFill>
                <a:srgbClr val="323232"/>
              </a:solidFill>
              <a:latin typeface="HG丸ｺﾞｼｯｸM-PRO" panose="020F0600000000000000" charset="-128"/>
              <a:ea typeface="HG丸ｺﾞｼｯｸM-PRO" panose="020F0600000000000000" charset="-128"/>
              <a:cs typeface="HG丸ｺﾞｼｯｸM-PRO" panose="020F0600000000000000" charset="-128"/>
            </a:endParaRPr>
          </a:p>
          <a:p>
            <a:endParaRPr lang="en-US" altLang="zh-CN" sz="2800" dirty="0">
              <a:solidFill>
                <a:srgbClr val="323232"/>
              </a:solidFill>
              <a:latin typeface="HG丸ｺﾞｼｯｸM-PRO" panose="020F0600000000000000" charset="-128"/>
              <a:ea typeface="HG丸ｺﾞｼｯｸM-PRO" panose="020F0600000000000000" charset="-128"/>
              <a:cs typeface="HG丸ｺﾞｼｯｸM-PRO" panose="020F0600000000000000" charset="-128"/>
            </a:endParaRPr>
          </a:p>
          <a:p>
            <a:r>
              <a:rPr lang="ja-JP" altLang="en-US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・そもそも</a:t>
            </a:r>
            <a:r>
              <a:rPr 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リハビリ介入</a:t>
            </a:r>
            <a:r>
              <a:rPr lang="ja-JP" alt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時間</a:t>
            </a:r>
            <a:r>
              <a:rPr 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４０分のうち</a:t>
            </a:r>
            <a:r>
              <a:rPr lang="ja-JP" alt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、必要な</a:t>
            </a:r>
            <a:r>
              <a:rPr lang="ja-JP" altLang="en-US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機能</a:t>
            </a:r>
            <a:r>
              <a:rPr 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訓練</a:t>
            </a:r>
            <a:r>
              <a:rPr lang="ja-JP" altLang="en-US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が多く</a:t>
            </a:r>
            <a:r>
              <a:rPr lang="ja-JP" alt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それぞれの</a:t>
            </a:r>
            <a:endParaRPr lang="en-US" altLang="ja-JP" sz="2000" b="0" dirty="0">
              <a:solidFill>
                <a:srgbClr val="323232"/>
              </a:solidFill>
              <a:latin typeface="HG丸ｺﾞｼｯｸM-PRO" panose="020F0600000000000000" charset="-128"/>
              <a:ea typeface="HG丸ｺﾞｼｯｸM-PRO" panose="020F0600000000000000" charset="-128"/>
              <a:cs typeface="HG丸ｺﾞｼｯｸM-PRO" panose="020F0600000000000000" charset="-128"/>
            </a:endParaRPr>
          </a:p>
          <a:p>
            <a:r>
              <a:rPr lang="ja-JP" altLang="en-US" sz="200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　</a:t>
            </a:r>
            <a:r>
              <a:rPr 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訓練に当てられる</a:t>
            </a:r>
            <a:r>
              <a:rPr lang="zh-CN" sz="2000" b="0" dirty="0">
                <a:solidFill>
                  <a:srgbClr val="FF0000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時間が十分に取れない</a:t>
            </a:r>
            <a:endParaRPr lang="en-US" sz="2000" b="0" dirty="0">
              <a:solidFill>
                <a:srgbClr val="323232"/>
              </a:solidFill>
              <a:latin typeface="HG丸ｺﾞｼｯｸM-PRO" panose="020F0600000000000000" charset="-128"/>
              <a:ea typeface="HG丸ｺﾞｼｯｸM-PRO" panose="020F0600000000000000" charset="-128"/>
              <a:cs typeface="HG丸ｺﾞｼｯｸM-PRO" panose="020F0600000000000000" charset="-128"/>
            </a:endParaRPr>
          </a:p>
          <a:p>
            <a:r>
              <a:rPr lang="en-US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 </a:t>
            </a:r>
            <a:endParaRPr lang="zh-CN" sz="2000" b="0" dirty="0">
              <a:solidFill>
                <a:srgbClr val="323232"/>
              </a:solidFill>
              <a:latin typeface="HG丸ｺﾞｼｯｸM-PRO" panose="020F0600000000000000" charset="-128"/>
              <a:ea typeface="HG丸ｺﾞｼｯｸM-PRO" panose="020F0600000000000000" charset="-128"/>
              <a:cs typeface="HG丸ｺﾞｼｯｸM-PRO" panose="020F0600000000000000" charset="-128"/>
            </a:endParaRPr>
          </a:p>
          <a:p>
            <a:r>
              <a:rPr lang="ja-JP" altLang="en-US" sz="200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・さらに</a:t>
            </a:r>
            <a:r>
              <a:rPr 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リハビリのみの介入例だと４０分のうち</a:t>
            </a:r>
            <a:r>
              <a:rPr lang="ja-JP" alt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、</a:t>
            </a:r>
            <a:r>
              <a:rPr 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半分の２０分をマッサー</a:t>
            </a:r>
            <a:endParaRPr lang="zh-CN" sz="2000" b="0" dirty="0">
              <a:solidFill>
                <a:srgbClr val="323232"/>
              </a:solidFill>
              <a:latin typeface="HG丸ｺﾞｼｯｸM-PRO" panose="020F0600000000000000" charset="-128"/>
              <a:ea typeface="HG丸ｺﾞｼｯｸM-PRO" panose="020F0600000000000000" charset="-128"/>
              <a:cs typeface="HG丸ｺﾞｼｯｸM-PRO" panose="020F0600000000000000" charset="-128"/>
            </a:endParaRPr>
          </a:p>
          <a:p>
            <a:pPr indent="0">
              <a:lnSpc>
                <a:spcPct val="120000"/>
              </a:lnSpc>
            </a:pPr>
            <a:r>
              <a:rPr lang="ja-JP" alt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　</a:t>
            </a:r>
            <a:r>
              <a:rPr 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ジ、ストレッチに費や</a:t>
            </a:r>
            <a:r>
              <a:rPr lang="ja-JP" altLang="en-US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すと</a:t>
            </a:r>
            <a:r>
              <a:rPr lang="zh-CN" sz="2000" b="0" dirty="0">
                <a:solidFill>
                  <a:srgbClr val="FF0000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十分な訓練時間を確保できない</a:t>
            </a:r>
            <a:endParaRPr lang="ja-JP" altLang="en-US" sz="2000" dirty="0">
              <a:latin typeface="HG丸ｺﾞｼｯｸM-PRO" panose="020F0600000000000000" charset="-128"/>
              <a:ea typeface="HG丸ｺﾞｼｯｸM-PRO" panose="020F0600000000000000" charset="-128"/>
              <a:cs typeface="HG丸ｺﾞｼｯｸM-PRO" panose="020F0600000000000000" charset="-128"/>
            </a:endParaRPr>
          </a:p>
        </p:txBody>
      </p:sp>
      <p:sp>
        <p:nvSpPr>
          <p:cNvPr id="5" name="テキストボックス 99"/>
          <p:cNvSpPr txBox="1"/>
          <p:nvPr/>
        </p:nvSpPr>
        <p:spPr>
          <a:xfrm>
            <a:off x="426965" y="4183816"/>
            <a:ext cx="10650220" cy="21005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lnSpc>
                <a:spcPct val="150000"/>
              </a:lnSpc>
            </a:pPr>
            <a:r>
              <a:rPr lang="ja-JP" altLang="en-US" sz="2800" b="0" dirty="0">
                <a:solidFill>
                  <a:schemeClr val="tx1"/>
                </a:solidFill>
                <a:latin typeface="HG丸ｺﾞｼｯｸM-PRO" panose="020F0600000000000000" charset="-128"/>
                <a:ea typeface="HG丸ｺﾞｼｯｸM-PRO" panose="020F0600000000000000" charset="-128"/>
              </a:rPr>
              <a:t>　　　　　　　　　　　　</a:t>
            </a:r>
            <a:endParaRPr lang="ja-JP" altLang="zh-CN" sz="2800" b="0" dirty="0">
              <a:solidFill>
                <a:schemeClr val="tx1"/>
              </a:solidFill>
              <a:latin typeface="HG丸ｺﾞｼｯｸM-PRO" panose="020F0600000000000000" charset="-128"/>
              <a:ea typeface="HG丸ｺﾞｼｯｸM-PRO" panose="020F0600000000000000" charset="-128"/>
            </a:endParaRPr>
          </a:p>
          <a:p>
            <a:pPr indent="0">
              <a:lnSpc>
                <a:spcPct val="150000"/>
              </a:lnSpc>
            </a:pPr>
            <a:r>
              <a:rPr lang="ja-JP" altLang="zh-CN" sz="3200" b="1" dirty="0">
                <a:solidFill>
                  <a:schemeClr val="tx1"/>
                </a:solidFill>
                <a:latin typeface="HG丸ｺﾞｼｯｸM-PRO" panose="020F0600000000000000" charset="-128"/>
                <a:ea typeface="HG丸ｺﾞｼｯｸM-PRO" panose="020F0600000000000000" charset="-128"/>
              </a:rPr>
              <a:t>結果として、、、リハビリ</a:t>
            </a:r>
            <a:r>
              <a:rPr lang="zh-CN" sz="3200" b="1" dirty="0">
                <a:solidFill>
                  <a:schemeClr val="tx1"/>
                </a:solidFill>
                <a:latin typeface="HG丸ｺﾞｼｯｸM-PRO" panose="020F0600000000000000" charset="-128"/>
                <a:ea typeface="HG丸ｺﾞｼｯｸM-PRO" panose="020F0600000000000000" charset="-128"/>
              </a:rPr>
              <a:t>の時間が十分に取れないため</a:t>
            </a:r>
            <a:r>
              <a:rPr lang="zh-CN" sz="3200" b="1" dirty="0">
                <a:solidFill>
                  <a:srgbClr val="FF0000"/>
                </a:solidFill>
                <a:latin typeface="HG丸ｺﾞｼｯｸM-PRO" panose="020F0600000000000000" charset="-128"/>
                <a:ea typeface="HG丸ｺﾞｼｯｸM-PRO" panose="020F0600000000000000" charset="-128"/>
              </a:rPr>
              <a:t>効果的</a:t>
            </a:r>
            <a:r>
              <a:rPr lang="ja-JP" altLang="zh-CN" sz="3200" b="1" dirty="0">
                <a:solidFill>
                  <a:srgbClr val="FF0000"/>
                </a:solidFill>
                <a:latin typeface="HG丸ｺﾞｼｯｸM-PRO" panose="020F0600000000000000" charset="-128"/>
                <a:ea typeface="HG丸ｺﾞｼｯｸM-PRO" panose="020F0600000000000000" charset="-128"/>
              </a:rPr>
              <a:t>に</a:t>
            </a:r>
            <a:r>
              <a:rPr lang="zh-CN" sz="3200" b="1" dirty="0">
                <a:solidFill>
                  <a:srgbClr val="FF0000"/>
                </a:solidFill>
                <a:latin typeface="HG丸ｺﾞｼｯｸM-PRO" panose="020F0600000000000000" charset="-128"/>
                <a:ea typeface="HG丸ｺﾞｼｯｸM-PRO" panose="020F0600000000000000" charset="-128"/>
              </a:rPr>
              <a:t>機能</a:t>
            </a: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charset="-128"/>
                <a:ea typeface="HG丸ｺﾞｼｯｸM-PRO" panose="020F0600000000000000" charset="-128"/>
              </a:rPr>
              <a:t>維持・</a:t>
            </a:r>
            <a:r>
              <a:rPr lang="zh-CN" sz="3200" b="1" dirty="0">
                <a:solidFill>
                  <a:srgbClr val="FF0000"/>
                </a:solidFill>
                <a:latin typeface="HG丸ｺﾞｼｯｸM-PRO" panose="020F0600000000000000" charset="-128"/>
                <a:ea typeface="HG丸ｺﾞｼｯｸM-PRO" panose="020F0600000000000000" charset="-128"/>
              </a:rPr>
              <a:t>回復を図れない！</a:t>
            </a:r>
            <a:endParaRPr lang="zh-CN" altLang="en-US" sz="3200" b="1" dirty="0">
              <a:solidFill>
                <a:srgbClr val="FF0000"/>
              </a:solidFill>
              <a:latin typeface="HG丸ｺﾞｼｯｸM-PRO" panose="020F0600000000000000" charset="-128"/>
              <a:ea typeface="HG丸ｺﾞｼｯｸM-PRO" panose="020F0600000000000000" charset="-128"/>
            </a:endParaRPr>
          </a:p>
        </p:txBody>
      </p:sp>
      <p:sp>
        <p:nvSpPr>
          <p:cNvPr id="2" name="矢印: 下 1"/>
          <p:cNvSpPr/>
          <p:nvPr/>
        </p:nvSpPr>
        <p:spPr>
          <a:xfrm>
            <a:off x="4617267" y="3696077"/>
            <a:ext cx="814812" cy="58847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693" y="127343"/>
            <a:ext cx="8991766" cy="1320800"/>
          </a:xfrm>
        </p:spPr>
        <p:txBody>
          <a:bodyPr>
            <a:normAutofit fontScale="90000"/>
          </a:bodyPr>
          <a:lstStyle/>
          <a:p>
            <a:r>
              <a:rPr lang="ja-JP" altLang="en-US" sz="3600" b="1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＜わかばケアセンター訪問マッサージ＞</a:t>
            </a:r>
            <a:br>
              <a:rPr lang="en-US" altLang="ja-JP" sz="3600" b="1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</a:br>
            <a:r>
              <a:rPr lang="ja-JP" altLang="en-US" sz="3600" b="1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セラピスト関連サービスの連携協力の取り組み</a:t>
            </a:r>
            <a:br>
              <a:rPr lang="ja-JP" altLang="en-US" sz="36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</a:br>
            <a:endParaRPr kumimoji="1" lang="ja-JP" altLang="en-US" dirty="0"/>
          </a:p>
        </p:txBody>
      </p:sp>
      <p:pic>
        <p:nvPicPr>
          <p:cNvPr id="4" name="図形 1" descr="IMG_256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218955" y="2016564"/>
            <a:ext cx="7691242" cy="367368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568693" y="908568"/>
            <a:ext cx="85591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 </a:t>
            </a: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ja-JP" altLang="en-US" sz="1800" b="1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目的</a:t>
            </a:r>
            <a:r>
              <a:rPr lang="ja-JP" altLang="en-US" b="1" kern="1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在宅介護医療現場におけるセラピスト（</a:t>
            </a:r>
            <a:r>
              <a:rPr lang="en-US" altLang="ja-JP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PT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、</a:t>
            </a:r>
            <a:r>
              <a:rPr lang="en-US" altLang="ja-JP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OT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、</a:t>
            </a:r>
            <a:r>
              <a:rPr lang="en-US" altLang="ja-JP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ST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、</a:t>
            </a:r>
            <a:r>
              <a:rPr lang="en-US" altLang="ja-JP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NS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、マッサージ師、鍼灸師）の連携により、サービス効果を高め利用者（患者）の自立支援、ＡＤＬ機能、</a:t>
            </a:r>
            <a:r>
              <a:rPr lang="en-US" altLang="ja-JP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QOL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の向上効果をより引き上げる。</a:t>
            </a: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ja-JP" altLang="en-US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endParaRPr lang="ja-JP" altLang="en-US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8693" y="224227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連携イメージ</a:t>
            </a:r>
            <a:endParaRPr kumimoji="1" lang="ja-JP" altLang="en-US" b="1" dirty="0"/>
          </a:p>
        </p:txBody>
      </p:sp>
      <p:sp>
        <p:nvSpPr>
          <p:cNvPr id="7" name="テキストボックス 5"/>
          <p:cNvSpPr txBox="1"/>
          <p:nvPr/>
        </p:nvSpPr>
        <p:spPr>
          <a:xfrm>
            <a:off x="1880303" y="5804385"/>
            <a:ext cx="9472742" cy="90856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2000" b="1" kern="100" dirty="0" err="1">
                <a:latin typeface="メイリオ" panose="020B0604030504040204" charset="-128"/>
                <a:ea typeface="メイリオ" panose="020B0604030504040204" charset="-128"/>
                <a:cs typeface="Times New Roman" panose="02020603050405020304"/>
                <a:sym typeface="Times New Roman" panose="02020603050405020304"/>
              </a:rPr>
              <a:t>訪問マッサージ（鍼灸</a:t>
            </a:r>
            <a:r>
              <a:rPr lang="en-US" altLang="zh-CN" sz="2000" b="1" kern="100" dirty="0">
                <a:latin typeface="メイリオ" panose="020B0604030504040204" charset="-128"/>
                <a:ea typeface="メイリオ" panose="020B0604030504040204" charset="-128"/>
                <a:cs typeface="Times New Roman" panose="02020603050405020304"/>
                <a:sym typeface="Times New Roman" panose="02020603050405020304"/>
              </a:rPr>
              <a:t>）</a:t>
            </a:r>
            <a:endParaRPr lang="en-US" altLang="zh-CN" sz="2000" kern="100" dirty="0">
              <a:latin typeface="メイリオ" panose="020B0604030504040204" charset="-128"/>
              <a:ea typeface="メイリオ" panose="020B0604030504040204" charset="-128"/>
              <a:cs typeface="Times New Roman" panose="02020603050405020304"/>
              <a:sym typeface="Times New Roman" panose="02020603050405020304"/>
            </a:endParaRPr>
          </a:p>
          <a:p>
            <a:pPr algn="just"/>
            <a:r>
              <a:rPr lang="en-US" altLang="zh-CN" sz="2000" kern="100" dirty="0">
                <a:latin typeface="メイリオ" panose="020B0604030504040204" charset="-128"/>
                <a:ea typeface="メイリオ" panose="020B0604030504040204" charset="-128"/>
                <a:cs typeface="Times New Roman" panose="02020603050405020304"/>
                <a:sym typeface="Times New Roman" panose="02020603050405020304"/>
              </a:rPr>
              <a:t>多職種連携を円滑に進めるため訪看、訪リハ職主導での指示により機能向上、維持のためのサービス連携を行う（看護、リハ計画書に沿うなど）</a:t>
            </a:r>
            <a:endParaRPr lang="en-US" altLang="zh-CN" sz="2000" kern="100" dirty="0">
              <a:latin typeface="メイリオ" panose="020B0604030504040204" charset="-128"/>
              <a:ea typeface="メイリオ" panose="020B0604030504040204" charset="-128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8" name="矢印: 下 7"/>
          <p:cNvSpPr/>
          <p:nvPr/>
        </p:nvSpPr>
        <p:spPr>
          <a:xfrm>
            <a:off x="6774697" y="5600368"/>
            <a:ext cx="493766" cy="44734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上 8"/>
          <p:cNvSpPr/>
          <p:nvPr/>
        </p:nvSpPr>
        <p:spPr>
          <a:xfrm>
            <a:off x="7346711" y="5600367"/>
            <a:ext cx="493766" cy="447348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 b="1" kern="100" dirty="0"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</a:rPr>
              <a:t>具体的な連携取り組みの方法</a:t>
            </a:r>
            <a:br>
              <a:rPr lang="ja-JP" altLang="en-US" sz="3600" b="1" kern="100" dirty="0"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</a:rPr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910286" cy="4294532"/>
          </a:xfrm>
        </p:spPr>
        <p:txBody>
          <a:bodyPr>
            <a:normAutofit lnSpcReduction="10000"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kern="100" dirty="0"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</a:rPr>
              <a:t>◆</a:t>
            </a:r>
            <a:r>
              <a:rPr lang="ja-JP" altLang="en-US" sz="1800" b="1" kern="100" dirty="0"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</a:rPr>
              <a:t>連携先</a:t>
            </a:r>
            <a:endParaRPr lang="en-US" altLang="ja-JP" b="1" kern="100" dirty="0">
              <a:latin typeface="メイリオ" panose="020B0604030504040204" charset="-128"/>
              <a:ea typeface="メイリオ" panose="020B0604030504040204" charset="-128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</a:rPr>
              <a:t>訪問マッサージ事業所と訪問看護ステーション（リハビリ併設事業所含む）、訪問リハビリ事業者</a:t>
            </a: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kern="10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游ゴシック" panose="020B0400000000000000" pitchFamily="50" charset="-128"/>
                <a:sym typeface="+mn-ea"/>
              </a:rPr>
              <a:t>◆連携手段</a:t>
            </a:r>
            <a:endParaRPr lang="en-US" altLang="ja-JP" b="1" kern="10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游ゴシック" panose="020B0400000000000000" pitchFamily="50" charset="-128"/>
              <a:sym typeface="+mn-ea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kern="10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游ゴシック" panose="020B0400000000000000" pitchFamily="50" charset="-128"/>
                <a:sym typeface="+mn-ea"/>
              </a:rPr>
              <a:t>チャット、メール</a:t>
            </a:r>
            <a:endParaRPr lang="en-US" altLang="ja-JP" kern="10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游ゴシック" panose="020B0400000000000000" pitchFamily="50" charset="-128"/>
              <a:sym typeface="+mn-ea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游ゴシック" panose="020B0400000000000000" pitchFamily="50" charset="-128"/>
                <a:sym typeface="+mn-ea"/>
              </a:rPr>
              <a:t>連絡</a:t>
            </a: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  <a:sym typeface="+mn-ea"/>
              </a:rPr>
              <a:t>などのやりとり</a:t>
            </a: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游ゴシック" panose="020B0400000000000000" pitchFamily="50" charset="-128"/>
                <a:sym typeface="+mn-ea"/>
              </a:rPr>
              <a:t>が業務負担にならないよう</a:t>
            </a: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  <a:sym typeface="+mn-ea"/>
              </a:rPr>
              <a:t>、</a:t>
            </a: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游ゴシック" panose="020B0400000000000000" pitchFamily="50" charset="-128"/>
                <a:sym typeface="+mn-ea"/>
              </a:rPr>
              <a:t>チャット</a:t>
            </a: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  <a:sym typeface="+mn-ea"/>
              </a:rPr>
              <a:t>やメール</a:t>
            </a: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游ゴシック" panose="020B0400000000000000" pitchFamily="50" charset="-128"/>
                <a:sym typeface="+mn-ea"/>
              </a:rPr>
              <a:t>を使い</a:t>
            </a:r>
            <a:r>
              <a:rPr lang="ja-JP" altLang="en-US" kern="100" dirty="0"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  <a:sym typeface="+mn-ea"/>
              </a:rPr>
              <a:t>必要な情報共有、指示、報告のみ行い無駄な挨拶、敬称省略</a:t>
            </a:r>
            <a:endParaRPr lang="ja-JP" altLang="en-US" kern="100" dirty="0">
              <a:effectLst/>
              <a:latin typeface="メイリオ" panose="020B0604030504040204" charset="-128"/>
              <a:ea typeface="メイリオ" panose="020B0604030504040204" charset="-128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游ゴシック" panose="020B0400000000000000" pitchFamily="50" charset="-128"/>
                <a:sym typeface="+mn-ea"/>
              </a:rPr>
              <a:t>個人情報保護、漏洩防止の観点から、</a:t>
            </a: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  <a:sym typeface="+mn-ea"/>
              </a:rPr>
              <a:t>弊社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</a:rPr>
              <a:t>が管理する</a:t>
            </a: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游ゴシック" panose="020B0400000000000000" pitchFamily="50" charset="-128"/>
                <a:sym typeface="+mn-ea"/>
              </a:rPr>
              <a:t>クラウドストレージサービスに登録</a:t>
            </a:r>
            <a:endParaRPr lang="ja-JP" altLang="en-US" kern="100" dirty="0">
              <a:solidFill>
                <a:srgbClr val="323232"/>
              </a:solidFill>
              <a:effectLst/>
              <a:latin typeface="メイリオ" panose="020B0604030504040204" charset="-128"/>
              <a:ea typeface="メイリオ" panose="020B0604030504040204" charset="-128"/>
              <a:cs typeface="游ゴシック" panose="020B0400000000000000" pitchFamily="50" charset="-128"/>
              <a:sym typeface="+mn-ea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ja-JP" altLang="en-US" kern="100" dirty="0">
              <a:solidFill>
                <a:srgbClr val="323232"/>
              </a:solidFill>
              <a:effectLst/>
              <a:latin typeface="メイリオ" panose="020B0604030504040204" charset="-128"/>
              <a:ea typeface="メイリオ" panose="020B0604030504040204" charset="-128"/>
              <a:cs typeface="游ゴシック" panose="020B0400000000000000" pitchFamily="50" charset="-128"/>
              <a:sym typeface="+mn-ea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altLang="ja-JP" kern="100" dirty="0">
              <a:latin typeface="メイリオ" panose="020B0604030504040204" charset="-128"/>
              <a:ea typeface="メイリオ" panose="020B0604030504040204" charset="-128"/>
              <a:cs typeface="Times New Roman" panose="02020603050405020304" pitchFamily="18" charset="0"/>
              <a:sym typeface="+mn-ea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altLang="ja-JP" kern="100" dirty="0">
              <a:latin typeface="メイリオ" panose="020B0604030504040204" charset="-128"/>
              <a:ea typeface="メイリオ" panose="020B0604030504040204" charset="-128"/>
              <a:cs typeface="Times New Roman" panose="02020603050405020304" pitchFamily="18" charset="0"/>
              <a:sym typeface="+mn-ea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kern="100" dirty="0"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  <a:sym typeface="+mn-ea"/>
              </a:rPr>
              <a:t>イメージ図のように多職種携が構築されていれば、多職種との指示混乱を避けるため、ケースによってはリハ・看護事業所が多職種連携窓口になり、マッサージはその指示の元サービスを行うリハビリの補佐的な役割を担う</a:t>
            </a: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2300</Words>
  <Application>WPS Presentation</Application>
  <PresentationFormat>ワイド画面</PresentationFormat>
  <Paragraphs>128</Paragraphs>
  <Slides>11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30" baseType="lpstr">
      <vt:lpstr>Arial</vt:lpstr>
      <vt:lpstr>ＭＳ Ｐゴシック</vt:lpstr>
      <vt:lpstr>Wingdings</vt:lpstr>
      <vt:lpstr>Wingdings 3</vt:lpstr>
      <vt:lpstr>Arial</vt:lpstr>
      <vt:lpstr>ＭＳ 明朝</vt:lpstr>
      <vt:lpstr>Times New Roman</vt:lpstr>
      <vt:lpstr>Century</vt:lpstr>
      <vt:lpstr>メイリオ</vt:lpstr>
      <vt:lpstr>HG丸ｺﾞｼｯｸM-PRO</vt:lpstr>
      <vt:lpstr>游明朝</vt:lpstr>
      <vt:lpstr>Times New Roman</vt:lpstr>
      <vt:lpstr>游ゴシック</vt:lpstr>
      <vt:lpstr>Trebuchet MS</vt:lpstr>
      <vt:lpstr>Microsoft YaHei</vt:lpstr>
      <vt:lpstr>ＭＳ Ｐゴシック</vt:lpstr>
      <vt:lpstr>Arial Unicode MS</vt:lpstr>
      <vt:lpstr>Calibri</vt:lpstr>
      <vt:lpstr>ファセット</vt:lpstr>
      <vt:lpstr>『在宅ケアにおけるリハビリテーションと訪問マッサージ連携の取り組み』 </vt:lpstr>
      <vt:lpstr>PowerPoint 演示文稿</vt:lpstr>
      <vt:lpstr>PowerPoint 演示文稿</vt:lpstr>
      <vt:lpstr>ケアマネとしての視点、考えていたこと</vt:lpstr>
      <vt:lpstr>取り組み例 パーキンソン病の患者さんが在宅で訪問リハビリと訪問マッサージを併用して利用した場合 　　　 </vt:lpstr>
      <vt:lpstr>取り組み例 パーキンソン病の患者さんが在宅で訪問リハビリと訪問マッサージを併用して利用した場合 　　　 </vt:lpstr>
      <vt:lpstr>PowerPoint 演示文稿</vt:lpstr>
      <vt:lpstr>＜わかばケアセンター訪問マッサージ＞ セラピスト関連サービスの連携協力の取り組み </vt:lpstr>
      <vt:lpstr>具体的な連携取り組みの方法 </vt:lpstr>
      <vt:lpstr>連携協力による想定されるメリット  </vt:lpstr>
      <vt:lpstr>ご清聴ありがとうございました！！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呉本公秀</dc:creator>
  <cp:lastModifiedBy>呉本 公秀</cp:lastModifiedBy>
  <cp:revision>32</cp:revision>
  <dcterms:created xsi:type="dcterms:W3CDTF">2024-09-30T00:08:00Z</dcterms:created>
  <dcterms:modified xsi:type="dcterms:W3CDTF">2024-10-16T11:09:01Z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6F27C38FE71248EFB05B2D8BAA2D5494</vt:lpwstr>
  </property>
  <property fmtid="{D5CDD505-2E9C-101B-9397-08002B2CF9AE}" pid="3" name="KSOProductBuildVer">
    <vt:lpwstr>1041-11.2.0.10701</vt:lpwstr>
  </property>
</Properties>
</file>